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be71f9999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be71f9999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be71f99997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be71f9999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be71f99997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be71f99997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be51837b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be51837b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be71f9999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be71f9999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be51837b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be51837b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8a9944a7497eb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38a9944a7497eb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Figure 3 is supposed to be left and thought it was right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be51837b7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be51837b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be51837b7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be51837b7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be51837b7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be51837b7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e71f9999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be71f9999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10" Type="http://schemas.openxmlformats.org/officeDocument/2006/relationships/image" Target="../media/image16.png"/><Relationship Id="rId9" Type="http://schemas.openxmlformats.org/officeDocument/2006/relationships/image" Target="../media/image2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Relationship Id="rId7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644"/>
              <a:t>Handimatronics</a:t>
            </a:r>
            <a:r>
              <a:rPr lang="zh-CN" sz="4422"/>
              <a:t>:</a:t>
            </a:r>
            <a:r>
              <a:rPr lang="zh-C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311"/>
              <a:t>Controlling Robots with Your Hand</a:t>
            </a:r>
            <a:endParaRPr sz="3311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zh-CN" sz="1742"/>
              <a:t>Mikey and Kevin</a:t>
            </a:r>
            <a:endParaRPr sz="1742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Presentation Outline</a:t>
            </a:r>
            <a:endParaRPr/>
          </a:p>
        </p:txBody>
      </p:sp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zh-CN">
                <a:solidFill>
                  <a:schemeClr val="lt2"/>
                </a:solidFill>
              </a:rPr>
              <a:t>Project Overview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zh-CN">
                <a:solidFill>
                  <a:schemeClr val="lt2"/>
                </a:solidFill>
              </a:rPr>
              <a:t>Optical Flow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zh-CN">
                <a:solidFill>
                  <a:schemeClr val="lt2"/>
                </a:solidFill>
              </a:rPr>
              <a:t>How does it work?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zh-CN">
                <a:solidFill>
                  <a:schemeClr val="lt2"/>
                </a:solidFill>
              </a:rPr>
              <a:t>Limitations and Future improvements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zh-CN">
                <a:solidFill>
                  <a:schemeClr val="lt2"/>
                </a:solidFill>
              </a:rPr>
              <a:t>Gesture Recognition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zh-CN">
                <a:solidFill>
                  <a:schemeClr val="lt2"/>
                </a:solidFill>
              </a:rPr>
              <a:t>How does it work?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zh-CN">
                <a:solidFill>
                  <a:schemeClr val="lt2"/>
                </a:solidFill>
              </a:rPr>
              <a:t>Limitations and Future Improvements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Live Demo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Live Inputs with Direction and Gesture Outputs on Mac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Live Robot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zh-CN">
                <a:solidFill>
                  <a:srgbClr val="999999"/>
                </a:solidFill>
              </a:rPr>
              <a:t>Q&amp;A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Q&amp;A</a:t>
            </a:r>
            <a:endParaRPr/>
          </a:p>
        </p:txBody>
      </p:sp>
      <p:sp>
        <p:nvSpPr>
          <p:cNvPr id="195" name="Google Shape;195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5"/>
            <a:ext cx="4479174" cy="25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6925" y="2049325"/>
            <a:ext cx="4479187" cy="25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238" y="536175"/>
            <a:ext cx="7121526" cy="4071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4"/>
          <p:cNvSpPr txBox="1"/>
          <p:nvPr>
            <p:ph type="title"/>
          </p:nvPr>
        </p:nvSpPr>
        <p:spPr>
          <a:xfrm>
            <a:off x="2991900" y="697525"/>
            <a:ext cx="31602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300">
                <a:solidFill>
                  <a:srgbClr val="1155CC"/>
                </a:solidFill>
              </a:rPr>
              <a:t>Thank you!!</a:t>
            </a:r>
            <a:endParaRPr sz="43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Presentation Outline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Project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Optical Flow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How does </a:t>
            </a:r>
            <a:r>
              <a:rPr lang="zh-CN"/>
              <a:t>it work?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Limitations a</a:t>
            </a:r>
            <a:r>
              <a:rPr lang="zh-CN"/>
              <a:t>nd Future improvements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Gesture Recognition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How does it work?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Limitations and Future Improvements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Live Demo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Live Inputs with Direction and Gesture Outputs on Mac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Live Robot Control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Q&amp;A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800" y="132725"/>
            <a:ext cx="3958650" cy="29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5287025" y="3126650"/>
            <a:ext cx="3587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latin typeface="Times New Roman"/>
                <a:ea typeface="Times New Roman"/>
                <a:cs typeface="Times New Roman"/>
                <a:sym typeface="Times New Roman"/>
              </a:rPr>
              <a:t>Figure 1: MyroC Scribbler Robots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Presentation Outline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zh-CN">
                <a:solidFill>
                  <a:schemeClr val="lt2"/>
                </a:solidFill>
              </a:rPr>
              <a:t>Project Overview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Optical Flow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How does it work?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Limitations and Future improvements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zh-CN">
                <a:solidFill>
                  <a:schemeClr val="lt2"/>
                </a:solidFill>
              </a:rPr>
              <a:t>Gesture Recognition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zh-CN">
                <a:solidFill>
                  <a:schemeClr val="lt2"/>
                </a:solidFill>
              </a:rPr>
              <a:t>How does it work?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zh-CN">
                <a:solidFill>
                  <a:schemeClr val="lt2"/>
                </a:solidFill>
              </a:rPr>
              <a:t>Limitations and Future Improvements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zh-CN">
                <a:solidFill>
                  <a:srgbClr val="999999"/>
                </a:solidFill>
              </a:rPr>
              <a:t>Live Demo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zh-CN">
                <a:solidFill>
                  <a:srgbClr val="999999"/>
                </a:solidFill>
              </a:rPr>
              <a:t>Live Inputs with Direction and Gesture Outputs on Mac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zh-CN">
                <a:solidFill>
                  <a:srgbClr val="999999"/>
                </a:solidFill>
              </a:rPr>
              <a:t>Live Robot Control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zh-CN">
                <a:solidFill>
                  <a:srgbClr val="999999"/>
                </a:solidFill>
              </a:rPr>
              <a:t>Q&amp;A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150" y="104775"/>
            <a:ext cx="4457700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5668025" y="3355250"/>
            <a:ext cx="3587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latin typeface="Times New Roman"/>
                <a:ea typeface="Times New Roman"/>
                <a:cs typeface="Times New Roman"/>
                <a:sym typeface="Times New Roman"/>
              </a:rPr>
              <a:t>Figure 1: Failed optical flow logical matrix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Optical Flow i</a:t>
            </a:r>
            <a:r>
              <a:rPr lang="zh-CN"/>
              <a:t>n a Nutshell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311700" y="1184600"/>
            <a:ext cx="2994300" cy="24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/>
              <a:t>Move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700"/>
              <a:t>Solve dervatives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700"/>
              <a:t>Approximate Ax = b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700"/>
              <a:t>Create vector field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700"/>
              <a:t>Find angle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700"/>
              <a:t>Describe motion!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200" y="122050"/>
            <a:ext cx="2746276" cy="18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757" y="2928900"/>
            <a:ext cx="2554318" cy="18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4753625" y="1907450"/>
            <a:ext cx="136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latin typeface="Times New Roman"/>
                <a:ea typeface="Times New Roman"/>
                <a:cs typeface="Times New Roman"/>
                <a:sym typeface="Times New Roman"/>
              </a:rPr>
              <a:t>Figure 1: Temporal Dervative of down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2" name="Google Shape;112;p16"/>
          <p:cNvCxnSpPr>
            <a:endCxn id="113" idx="0"/>
          </p:cNvCxnSpPr>
          <p:nvPr/>
        </p:nvCxnSpPr>
        <p:spPr>
          <a:xfrm>
            <a:off x="7064620" y="1205669"/>
            <a:ext cx="860400" cy="82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3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339" y="2026469"/>
            <a:ext cx="2469361" cy="20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7954025" y="1602650"/>
            <a:ext cx="136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latin typeface="Times New Roman"/>
                <a:ea typeface="Times New Roman"/>
                <a:cs typeface="Times New Roman"/>
                <a:sym typeface="Times New Roman"/>
              </a:rPr>
              <a:t>Figure 2: Logical Matrix of down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2140500" y="4225325"/>
            <a:ext cx="132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latin typeface="Times New Roman"/>
                <a:ea typeface="Times New Roman"/>
                <a:cs typeface="Times New Roman"/>
                <a:sym typeface="Times New Roman"/>
              </a:rPr>
              <a:t>Figure 3: Vector Field of down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6" name="Google Shape;116;p16"/>
          <p:cNvCxnSpPr>
            <a:stCxn id="113" idx="1"/>
            <a:endCxn id="110" idx="3"/>
          </p:cNvCxnSpPr>
          <p:nvPr/>
        </p:nvCxnSpPr>
        <p:spPr>
          <a:xfrm flipH="1">
            <a:off x="5844939" y="3033169"/>
            <a:ext cx="845400" cy="812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Limitatio</a:t>
            </a:r>
            <a:r>
              <a:rPr lang="zh-CN"/>
              <a:t>ns of Optical flow</a:t>
            </a:r>
            <a:endParaRPr/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6270350" y="2130850"/>
            <a:ext cx="3114300" cy="11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/>
              <a:t>To sum: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zh-CN" sz="1400"/>
              <a:t>Extraneous motion is bad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CN" sz="1400"/>
              <a:t>Small changes in motion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CN" sz="1400"/>
              <a:t>Accuracy between cameras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CN" sz="1400"/>
              <a:t>Small amount of motion descriptors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51" y="941600"/>
            <a:ext cx="3114299" cy="209131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412675" y="3087325"/>
            <a:ext cx="290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CN" sz="1152">
                <a:latin typeface="Times New Roman"/>
                <a:ea typeface="Times New Roman"/>
                <a:cs typeface="Times New Roman"/>
                <a:sym typeface="Times New Roman"/>
              </a:rPr>
              <a:t>Figure 1: Failed down temporal derivative</a:t>
            </a:r>
            <a:endParaRPr sz="1152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675" y="2541800"/>
            <a:ext cx="2681316" cy="20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3841675" y="4535125"/>
            <a:ext cx="290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CN" sz="1152">
                <a:latin typeface="Times New Roman"/>
                <a:ea typeface="Times New Roman"/>
                <a:cs typeface="Times New Roman"/>
                <a:sym typeface="Times New Roman"/>
              </a:rPr>
              <a:t>Figure 2: Failed down vector field</a:t>
            </a:r>
            <a:endParaRPr sz="1152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3725" y="145625"/>
            <a:ext cx="3114299" cy="2076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3841675" y="1106125"/>
            <a:ext cx="145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CN" sz="1152">
                <a:latin typeface="Times New Roman"/>
                <a:ea typeface="Times New Roman"/>
                <a:cs typeface="Times New Roman"/>
                <a:sym typeface="Times New Roman"/>
              </a:rPr>
              <a:t>Figure 3: Failed left temporal derivative</a:t>
            </a:r>
            <a:endParaRPr sz="1152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Presentation Outline</a:t>
            </a:r>
            <a:endParaRPr/>
          </a:p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zh-CN">
                <a:solidFill>
                  <a:schemeClr val="lt2"/>
                </a:solidFill>
              </a:rPr>
              <a:t>Project Overview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zh-CN">
                <a:solidFill>
                  <a:schemeClr val="lt2"/>
                </a:solidFill>
              </a:rPr>
              <a:t>Optical Flow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zh-CN">
                <a:solidFill>
                  <a:schemeClr val="lt2"/>
                </a:solidFill>
              </a:rPr>
              <a:t>How does it work?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zh-CN">
                <a:solidFill>
                  <a:schemeClr val="lt2"/>
                </a:solidFill>
              </a:rPr>
              <a:t>Limitations and Future improvements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Gesture Recognition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How does it work?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Limitations and Future Improvements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zh-CN">
                <a:solidFill>
                  <a:srgbClr val="999999"/>
                </a:solidFill>
              </a:rPr>
              <a:t>Live Demo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zh-CN">
                <a:solidFill>
                  <a:srgbClr val="999999"/>
                </a:solidFill>
              </a:rPr>
              <a:t>Live Inputs with Direction and Gesture Outputs on Mac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zh-CN">
                <a:solidFill>
                  <a:srgbClr val="999999"/>
                </a:solidFill>
              </a:rPr>
              <a:t>Live Robot Control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zh-CN">
                <a:solidFill>
                  <a:srgbClr val="999999"/>
                </a:solidFill>
              </a:rPr>
              <a:t>Q&amp;A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5900" y="169550"/>
            <a:ext cx="3776549" cy="3286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5820425" y="3507650"/>
            <a:ext cx="3587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latin typeface="Times New Roman"/>
                <a:ea typeface="Times New Roman"/>
                <a:cs typeface="Times New Roman"/>
                <a:sym typeface="Times New Roman"/>
              </a:rPr>
              <a:t>Figure 1: Sample Gesture for 4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25" y="1229875"/>
            <a:ext cx="5936000" cy="33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30725"/>
            <a:ext cx="5936000" cy="33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/>
        </p:nvSpPr>
        <p:spPr>
          <a:xfrm>
            <a:off x="7175575" y="1229875"/>
            <a:ext cx="15825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take a photo!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find skin!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find edge!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find largest set!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find convex hull!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find defects!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Roboto"/>
                <a:ea typeface="Roboto"/>
                <a:cs typeface="Roboto"/>
                <a:sym typeface="Roboto"/>
              </a:rPr>
              <a:t>count!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7175575" y="1229875"/>
            <a:ext cx="15825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take a photo!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find skin!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find edge!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find largest set!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find convex hull!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Roboto"/>
                <a:ea typeface="Roboto"/>
                <a:cs typeface="Roboto"/>
                <a:sym typeface="Roboto"/>
              </a:rPr>
              <a:t>find defects!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count!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7175575" y="1229875"/>
            <a:ext cx="15825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take a photo!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find skin!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find edge!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find largest set!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Roboto"/>
                <a:ea typeface="Roboto"/>
                <a:cs typeface="Roboto"/>
                <a:sym typeface="Roboto"/>
              </a:rPr>
              <a:t>find convex hull!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find defects!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count!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7175575" y="1229875"/>
            <a:ext cx="15825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take a photo!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find skin!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find edge!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Roboto"/>
                <a:ea typeface="Roboto"/>
                <a:cs typeface="Roboto"/>
                <a:sym typeface="Roboto"/>
              </a:rPr>
              <a:t>find largest set!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find convex hull!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find defects!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count!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7175575" y="1229875"/>
            <a:ext cx="15825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take a photo!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find skin!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Roboto"/>
                <a:ea typeface="Roboto"/>
                <a:cs typeface="Roboto"/>
                <a:sym typeface="Roboto"/>
              </a:rPr>
              <a:t>find edge!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find largest set!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find convex hull!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find defects!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count!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712" y="1229450"/>
            <a:ext cx="5936026" cy="3339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87" y="1229450"/>
            <a:ext cx="5935999" cy="333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686" y="1229450"/>
            <a:ext cx="5936026" cy="333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1229450"/>
            <a:ext cx="5935999" cy="3339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689" y="1229875"/>
            <a:ext cx="5936010" cy="33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1700" y="1229875"/>
            <a:ext cx="5936000" cy="333900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Gesture Recognition - How does it work?</a:t>
            </a:r>
            <a:endParaRPr/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1229875"/>
            <a:ext cx="5936016" cy="33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9" y="1229875"/>
            <a:ext cx="5936006" cy="33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 txBox="1"/>
          <p:nvPr/>
        </p:nvSpPr>
        <p:spPr>
          <a:xfrm>
            <a:off x="7175575" y="1229875"/>
            <a:ext cx="15825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take a photo!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Roboto"/>
                <a:ea typeface="Roboto"/>
                <a:cs typeface="Roboto"/>
                <a:sym typeface="Roboto"/>
              </a:rPr>
              <a:t>find skin!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find edge!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find largest set!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find convex hull!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find defects!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count!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7175575" y="1229875"/>
            <a:ext cx="15825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Roboto"/>
                <a:ea typeface="Roboto"/>
                <a:cs typeface="Roboto"/>
                <a:sym typeface="Roboto"/>
              </a:rPr>
              <a:t>take a photo!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find skin!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find edge!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find largest set!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find convex hull!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find defects!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count!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2416125" y="4569725"/>
            <a:ext cx="172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latin typeface="Times New Roman"/>
                <a:ea typeface="Times New Roman"/>
                <a:cs typeface="Times New Roman"/>
                <a:sym typeface="Times New Roman"/>
              </a:rPr>
              <a:t>Figure: Procedure Example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Limitation</a:t>
            </a:r>
            <a:r>
              <a:rPr lang="zh-CN"/>
              <a:t> 1: Shadow &amp; Light / Skin Recognition</a:t>
            </a:r>
            <a:endParaRPr/>
          </a:p>
        </p:txBody>
      </p:sp>
      <p:pic>
        <p:nvPicPr>
          <p:cNvPr id="165" name="Google Shape;165;p20"/>
          <p:cNvPicPr preferRelativeResize="0"/>
          <p:nvPr/>
        </p:nvPicPr>
        <p:blipFill rotWithShape="1">
          <a:blip r:embed="rId3">
            <a:alphaModFix/>
          </a:blip>
          <a:srcRect b="36337" l="39095" r="24150" t="10106"/>
          <a:stretch/>
        </p:blipFill>
        <p:spPr>
          <a:xfrm>
            <a:off x="499775" y="990000"/>
            <a:ext cx="1829000" cy="17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4">
            <a:alphaModFix/>
          </a:blip>
          <a:srcRect b="35449" l="40023" r="27282" t="14238"/>
          <a:stretch/>
        </p:blipFill>
        <p:spPr>
          <a:xfrm>
            <a:off x="499775" y="2934650"/>
            <a:ext cx="1829000" cy="17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5">
            <a:alphaModFix/>
          </a:blip>
          <a:srcRect b="9584" l="33564" r="36178" t="0"/>
          <a:stretch/>
        </p:blipFill>
        <p:spPr>
          <a:xfrm>
            <a:off x="2716875" y="1764850"/>
            <a:ext cx="1279450" cy="21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6">
            <a:alphaModFix/>
          </a:blip>
          <a:srcRect b="9584" l="32996" r="36748" t="0"/>
          <a:stretch/>
        </p:blipFill>
        <p:spPr>
          <a:xfrm>
            <a:off x="5658725" y="1764850"/>
            <a:ext cx="1279450" cy="21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 rotWithShape="1">
          <a:blip r:embed="rId7">
            <a:alphaModFix/>
          </a:blip>
          <a:srcRect b="9584" l="32592" r="37151" t="0"/>
          <a:stretch/>
        </p:blipFill>
        <p:spPr>
          <a:xfrm>
            <a:off x="4187800" y="1764850"/>
            <a:ext cx="1279450" cy="21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/>
          <p:nvPr/>
        </p:nvSpPr>
        <p:spPr>
          <a:xfrm>
            <a:off x="3612525" y="3915575"/>
            <a:ext cx="243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latin typeface="Times New Roman"/>
                <a:ea typeface="Times New Roman"/>
                <a:cs typeface="Times New Roman"/>
                <a:sym typeface="Times New Roman"/>
              </a:rPr>
              <a:t>Figure: Failed Example 2 (one as zero)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 rot="-5400000">
            <a:off x="-1058875" y="2663212"/>
            <a:ext cx="276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latin typeface="Times New Roman"/>
                <a:ea typeface="Times New Roman"/>
                <a:cs typeface="Times New Roman"/>
                <a:sym typeface="Times New Roman"/>
              </a:rPr>
              <a:t>Figure: Failed Example 1 (zero as three)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Limitation 2: Telling 0 and 1 Apart</a:t>
            </a:r>
            <a:endParaRPr/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b="0" l="43957" r="30743" t="0"/>
          <a:stretch/>
        </p:blipFill>
        <p:spPr>
          <a:xfrm>
            <a:off x="4199000" y="1158938"/>
            <a:ext cx="1270851" cy="282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 rotWithShape="1">
          <a:blip r:embed="rId4">
            <a:alphaModFix/>
          </a:blip>
          <a:srcRect b="0" l="43589" r="31111" t="0"/>
          <a:stretch/>
        </p:blipFill>
        <p:spPr>
          <a:xfrm>
            <a:off x="5684500" y="1158575"/>
            <a:ext cx="1270849" cy="282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 rotWithShape="1">
          <a:blip r:embed="rId5">
            <a:alphaModFix/>
          </a:blip>
          <a:srcRect b="29780" l="32388" r="34559" t="0"/>
          <a:stretch/>
        </p:blipFill>
        <p:spPr>
          <a:xfrm>
            <a:off x="386425" y="1540475"/>
            <a:ext cx="1725949" cy="20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 rotWithShape="1">
          <a:blip r:embed="rId6">
            <a:alphaModFix/>
          </a:blip>
          <a:srcRect b="29780" l="32387" r="34553" t="0"/>
          <a:stretch/>
        </p:blipFill>
        <p:spPr>
          <a:xfrm>
            <a:off x="2249775" y="1540475"/>
            <a:ext cx="1725948" cy="2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 txBox="1"/>
          <p:nvPr/>
        </p:nvSpPr>
        <p:spPr>
          <a:xfrm>
            <a:off x="4199000" y="3984575"/>
            <a:ext cx="286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latin typeface="Times New Roman"/>
                <a:ea typeface="Times New Roman"/>
                <a:cs typeface="Times New Roman"/>
                <a:sym typeface="Times New Roman"/>
              </a:rPr>
              <a:t>Figure: Failed Example 4 (one as zero (again))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978925" y="3603025"/>
            <a:ext cx="247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latin typeface="Times New Roman"/>
                <a:ea typeface="Times New Roman"/>
                <a:cs typeface="Times New Roman"/>
                <a:sym typeface="Times New Roman"/>
              </a:rPr>
              <a:t>Figure: Failed Example 3 (zero as one)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7273025" y="1202150"/>
            <a:ext cx="1623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Roboto"/>
                <a:ea typeface="Roboto"/>
                <a:cs typeface="Roboto"/>
                <a:sym typeface="Roboto"/>
              </a:rPr>
              <a:t>Challenge: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No valid defect points in both cases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Roboto"/>
                <a:ea typeface="Roboto"/>
                <a:cs typeface="Roboto"/>
                <a:sym typeface="Roboto"/>
              </a:rPr>
              <a:t>Current Method</a:t>
            </a:r>
            <a:r>
              <a:rPr lang="zh-CN">
                <a:latin typeface="Roboto"/>
                <a:ea typeface="Roboto"/>
                <a:cs typeface="Roboto"/>
                <a:sym typeface="Roboto"/>
              </a:rPr>
              <a:t>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Assuming the </a:t>
            </a:r>
            <a:r>
              <a:rPr b="1" lang="zh-C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farthest vertex is a finger tip</a:t>
            </a:r>
            <a:r>
              <a:rPr lang="zh-C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and then thresholding the </a:t>
            </a:r>
            <a:r>
              <a:rPr lang="zh-CN" sz="12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distance</a:t>
            </a:r>
            <a:r>
              <a:rPr lang="zh-C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from palm center to that vertex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